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2" r:id="rId8"/>
    <p:sldId id="266" r:id="rId9"/>
    <p:sldId id="263" r:id="rId10"/>
    <p:sldId id="264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dirty="0"/>
              <a:t>Prihodi i rashodi</a:t>
            </a:r>
          </a:p>
        </c:rich>
      </c:tx>
      <c:layout>
        <c:manualLayout>
          <c:xMode val="edge"/>
          <c:yMode val="edge"/>
          <c:x val="0.43449300087489068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'[Chart in Microsoft PowerPoint]List 2'!$B$2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'[Chart in Microsoft PowerPoint]List 2'!$A$3,'[Chart in Microsoft PowerPoint]List 2'!$A$8:$A$9</c:f>
              <c:strCache>
                <c:ptCount val="2"/>
                <c:pt idx="0">
                  <c:v>Prihodi poslovanja</c:v>
                </c:pt>
                <c:pt idx="1">
                  <c:v>Ukupno rashodi i izdaci</c:v>
                </c:pt>
              </c:strCache>
              <c:extLst/>
            </c:strRef>
          </c:cat>
          <c:val>
            <c:numRef>
              <c:f>'[Chart in Microsoft PowerPoint]List 2'!$B$3,'[Chart in Microsoft PowerPoint]List 2'!$B$8:$B$9</c:f>
              <c:numCache>
                <c:formatCode>#,##0\ [$€-1]</c:formatCode>
                <c:ptCount val="2"/>
                <c:pt idx="0">
                  <c:v>3868856.5930055073</c:v>
                </c:pt>
                <c:pt idx="1">
                  <c:v>3517499.5022894684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1182-4D87-9DB3-35CE829BFB22}"/>
            </c:ext>
          </c:extLst>
        </c:ser>
        <c:ser>
          <c:idx val="1"/>
          <c:order val="1"/>
          <c:tx>
            <c:strRef>
              <c:f>'[Chart in Microsoft PowerPoint]List 2'!$C$2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'[Chart in Microsoft PowerPoint]List 2'!$A$3,'[Chart in Microsoft PowerPoint]List 2'!$A$8:$A$9</c:f>
              <c:strCache>
                <c:ptCount val="2"/>
                <c:pt idx="0">
                  <c:v>Prihodi poslovanja</c:v>
                </c:pt>
                <c:pt idx="1">
                  <c:v>Ukupno rashodi i izdaci</c:v>
                </c:pt>
              </c:strCache>
              <c:extLst/>
            </c:strRef>
          </c:cat>
          <c:val>
            <c:numRef>
              <c:f>'[Chart in Microsoft PowerPoint]List 2'!$C$3,'[Chart in Microsoft PowerPoint]List 2'!$C$8:$C$9</c:f>
              <c:numCache>
                <c:formatCode>#,##0\ [$€-1]</c:formatCode>
                <c:ptCount val="2"/>
                <c:pt idx="0">
                  <c:v>4231370</c:v>
                </c:pt>
                <c:pt idx="1">
                  <c:v>5173379.5089256093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1182-4D87-9DB3-35CE829BFB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43051816"/>
        <c:axId val="1143042096"/>
      </c:barChart>
      <c:catAx>
        <c:axId val="1143051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143042096"/>
        <c:crosses val="autoZero"/>
        <c:auto val="1"/>
        <c:lblAlgn val="ctr"/>
        <c:lblOffset val="100"/>
        <c:noMultiLvlLbl val="0"/>
      </c:catAx>
      <c:valAx>
        <c:axId val="1143042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[$€-1]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143051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482B4-F7B4-33DF-9B36-73BB52A915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E38688-2E81-4CFA-4451-806E72C42F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EE0ED6-C172-DADF-D829-1D8607CCB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9A23-413E-419D-A5C1-C43AED8EA089}" type="datetimeFigureOut">
              <a:rPr lang="hr-HR" smtClean="0"/>
              <a:t>20.12.2023.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868B51-DA25-2172-9DB4-9D5A066CC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1BB67-7FC4-EE17-610F-7D3EA306C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B0EF-5E2B-4D53-BCD4-20E0EBA0DE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615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62F16-231C-67DD-B4ED-D5D980CD6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77FB-143F-06A0-9C36-1B90030A38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A8B02-0480-A670-4B31-25C9532A7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9A23-413E-419D-A5C1-C43AED8EA089}" type="datetimeFigureOut">
              <a:rPr lang="hr-HR" smtClean="0"/>
              <a:t>20.12.2023.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F1B5C2-BC14-C9AA-9EB4-CF65A7DB5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5F4A4-CD14-7FAE-3601-CF7BD1E9F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B0EF-5E2B-4D53-BCD4-20E0EBA0DE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5374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86015A-AC19-0491-0D85-925FA7BAEF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C42407-43E1-7415-60BC-C52AE691A6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4A033E-2A4C-DF0C-24C7-93044D736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9A23-413E-419D-A5C1-C43AED8EA089}" type="datetimeFigureOut">
              <a:rPr lang="hr-HR" smtClean="0"/>
              <a:t>20.12.2023.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0C60FC-7F4C-A2EB-3E19-C719FFDC3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8A61AA-0C97-34A2-AACD-A4771A9FB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B0EF-5E2B-4D53-BCD4-20E0EBA0DE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3797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6C0FA-6666-C362-4CCA-7A955B535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EAC4B-85EB-7648-E182-6DFBAAE95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C46ED4-A8C1-0F38-3F33-64222A190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9A23-413E-419D-A5C1-C43AED8EA089}" type="datetimeFigureOut">
              <a:rPr lang="hr-HR" smtClean="0"/>
              <a:t>20.12.2023.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1E43F-D4B1-D9EB-9D6B-257823841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92FCD7-3C35-3C3F-AB51-B56DE6C9F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B0EF-5E2B-4D53-BCD4-20E0EBA0DE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6515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3949A-95FE-5704-1DC8-39731241A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D49606-C0FC-3721-43D2-213F19B37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D4451-2071-262A-09EF-EFB095C9D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9A23-413E-419D-A5C1-C43AED8EA089}" type="datetimeFigureOut">
              <a:rPr lang="hr-HR" smtClean="0"/>
              <a:t>20.12.2023.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6BD6D-40D4-1397-86E5-BA2CF60CC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A819D-B187-362F-AE42-FAD7074B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B0EF-5E2B-4D53-BCD4-20E0EBA0DE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047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DC324-4F98-5A8A-78C0-44B034294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B4DCA-DF71-F1BD-A456-E7BA4A68D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118EA4-FCC1-6691-4D41-DBBDFF0166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32E241-1D36-2D80-8E1F-58CF977C2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9A23-413E-419D-A5C1-C43AED8EA089}" type="datetimeFigureOut">
              <a:rPr lang="hr-HR" smtClean="0"/>
              <a:t>20.12.2023.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9FF25F-1118-4AA2-1A35-B787A28AE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2E5136-BBBC-16E9-C39B-72EEDDDB8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B0EF-5E2B-4D53-BCD4-20E0EBA0DE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4823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481F4-4FBF-D51B-757D-578902AA0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2995ED-9BE1-6B44-809E-25DDB8D7D6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C5CC0C-80F5-4FBE-7348-95B8276F31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ECFCDD-D437-378C-98B9-094DDD8243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2ED10B-9F57-B0A7-F8DD-9BDFB1B7CA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ECCA2D-E79B-3D75-3620-AE1923E0F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9A23-413E-419D-A5C1-C43AED8EA089}" type="datetimeFigureOut">
              <a:rPr lang="hr-HR" smtClean="0"/>
              <a:t>20.12.2023.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25ED33-1A00-7FB9-E3C7-26085A4B5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192632-2792-BDAA-5A13-CEF328A99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B0EF-5E2B-4D53-BCD4-20E0EBA0DE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4708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AD2B4-E0A8-F7B5-B834-83144C473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9B2584-E86D-437C-098C-B54E910BC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9A23-413E-419D-A5C1-C43AED8EA089}" type="datetimeFigureOut">
              <a:rPr lang="hr-HR" smtClean="0"/>
              <a:t>20.12.2023.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808754-436A-0EBD-BB72-576AB743F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7CDD63-6A45-7383-E902-6A257417A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B0EF-5E2B-4D53-BCD4-20E0EBA0DE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0974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9CD1FA-5A4B-8161-A06A-1420C4E19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9A23-413E-419D-A5C1-C43AED8EA089}" type="datetimeFigureOut">
              <a:rPr lang="hr-HR" smtClean="0"/>
              <a:t>20.12.2023.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9529E5-64C9-BFE1-D983-D79E1F364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FDDAF5-0E04-684D-6C9E-1963D0CA7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B0EF-5E2B-4D53-BCD4-20E0EBA0DE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179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40B54-E3F0-DE54-779B-4D157956E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2DB87-64F3-6BDC-F76E-133ECEDD7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8D8DC0-70BA-4AE8-7DE8-57CE7CE5E0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C0875B-B2E8-28B8-F938-EAD79C6AD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9A23-413E-419D-A5C1-C43AED8EA089}" type="datetimeFigureOut">
              <a:rPr lang="hr-HR" smtClean="0"/>
              <a:t>20.12.2023.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B0F8C9-8D1B-0248-1837-4575BC1F4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657C05-93A2-C463-56F6-B47792BB8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B0EF-5E2B-4D53-BCD4-20E0EBA0DE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0329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18BF0-F558-6F80-9C2A-4B2A84794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FFD871-174B-9A75-F4A2-2DB96FE40A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164E76-D194-CBF5-7E91-AF7DB5147C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2D4166-435A-25DD-BF48-C9348ED96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9A23-413E-419D-A5C1-C43AED8EA089}" type="datetimeFigureOut">
              <a:rPr lang="hr-HR" smtClean="0"/>
              <a:t>20.12.2023.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9F227F-ADCD-DCD9-8BED-F782E9A40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712070-F766-D136-FC5F-9F06225F0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B0EF-5E2B-4D53-BCD4-20E0EBA0DE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9548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9F2445-78FB-75CE-6465-C851DB31A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3AA102-2BE7-7FC0-9365-1928AD4069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A8EFAB-BD94-54BC-542A-4D7AA05BEA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49A23-413E-419D-A5C1-C43AED8EA089}" type="datetimeFigureOut">
              <a:rPr lang="hr-HR" smtClean="0"/>
              <a:t>20.12.2023.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A5D502-1D07-7632-4B6D-C43DB34947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10B37-4EF3-B2A8-37DE-F98845844A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AB0EF-5E2B-4D53-BCD4-20E0EBA0DE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8536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135AA76-646E-930E-B6AA-B4809AAC5F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457200" lvl="1" indent="0" algn="ctr">
              <a:buFont typeface="Wingdings" panose="05000000000000000000" pitchFamily="2" charset="2"/>
              <a:buNone/>
            </a:pPr>
            <a:r>
              <a:rPr lang="en-US" altLang="sr-Latn-RS" dirty="0">
                <a:latin typeface="Palatino Linotype" panose="02040502050505030304" pitchFamily="18" charset="0"/>
              </a:rPr>
              <a:t>PRORAČUN OPĆINE JELSA  ZA 202</a:t>
            </a:r>
            <a:r>
              <a:rPr lang="hr-HR" altLang="sr-Latn-RS" dirty="0">
                <a:latin typeface="Palatino Linotype" panose="02040502050505030304" pitchFamily="18" charset="0"/>
              </a:rPr>
              <a:t>4</a:t>
            </a:r>
            <a:r>
              <a:rPr lang="en-US" altLang="sr-Latn-RS" dirty="0">
                <a:latin typeface="Palatino Linotype" panose="02040502050505030304" pitchFamily="18" charset="0"/>
              </a:rPr>
              <a:t>. GODINU</a:t>
            </a:r>
          </a:p>
          <a:p>
            <a:endParaRPr lang="hr-HR" altLang="sr-Latn-RS" sz="2800" b="1" dirty="0">
              <a:latin typeface="Palatino Linotype" panose="02040502050505030304" pitchFamily="18" charset="0"/>
            </a:endParaRPr>
          </a:p>
          <a:p>
            <a:pPr algn="ctr"/>
            <a:r>
              <a:rPr lang="en-US" altLang="sr-Latn-RS" sz="2800" b="1" dirty="0">
                <a:latin typeface="Palatino Linotype" panose="02040502050505030304" pitchFamily="18" charset="0"/>
              </a:rPr>
              <a:t>VODIČ ZA GRAĐANE</a:t>
            </a:r>
            <a:endParaRPr lang="hr-HR" altLang="sr-Latn-RS" sz="2800" b="1" dirty="0">
              <a:latin typeface="Palatino Linotype" panose="02040502050505030304" pitchFamily="18" charset="0"/>
            </a:endParaRPr>
          </a:p>
          <a:p>
            <a:endParaRPr lang="hr-HR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1899BCF-7410-CF76-8A94-9E4476652A2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pPr algn="ctr"/>
            <a:r>
              <a:rPr lang="hr-HR" altLang="sr-Latn-RS" dirty="0">
                <a:latin typeface="Palatino Linotype" panose="02040502050505030304" pitchFamily="18" charset="0"/>
              </a:rPr>
              <a:t>   Općina Jelsa</a:t>
            </a:r>
            <a:br>
              <a:rPr lang="hr-HR" altLang="sr-Latn-RS" dirty="0">
                <a:latin typeface="Palatino Linotype" panose="02040502050505030304" pitchFamily="18" charset="0"/>
              </a:rPr>
            </a:br>
            <a:endParaRPr lang="hr-HR" altLang="sr-Latn-RS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713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7709C02-84D7-9509-58E4-FB26707B87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1867" y="778934"/>
            <a:ext cx="9095427" cy="3251646"/>
          </a:xfrm>
        </p:spPr>
        <p:txBody>
          <a:bodyPr/>
          <a:lstStyle/>
          <a:p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Općina Jelsa ima 3 proračunska korisnika</a:t>
            </a:r>
          </a:p>
          <a:p>
            <a:pPr marL="342900" lvl="0" indent="-342900">
              <a:buFont typeface="+mj-lt"/>
              <a:buAutoNum type="arabicPeriod"/>
            </a:pPr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Dječji vrtić Jelsa</a:t>
            </a:r>
          </a:p>
          <a:p>
            <a:pPr marL="342900" lvl="0" indent="-342900">
              <a:buFont typeface="+mj-lt"/>
              <a:buAutoNum type="arabicPeriod"/>
            </a:pPr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Općinska knjižnica Jelsa</a:t>
            </a:r>
          </a:p>
          <a:p>
            <a:pPr marL="342900" lvl="0" indent="-342900">
              <a:buFont typeface="+mj-lt"/>
              <a:buAutoNum type="arabicPeriod"/>
            </a:pPr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Muzej Općine Jelsa</a:t>
            </a:r>
          </a:p>
          <a:p>
            <a:pPr marL="228600"/>
            <a:r>
              <a:rPr lang="hr-H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75709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D5816-F4F2-66B8-03A9-4EAE596B1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Razumijevanje proračuna jedinice lokalne samouprave može biti od koristi svim građanima kako bi shvatili kako se troši novac koji dolazi iz njihovih poreza i ostalih javnih prihoda. U ovom vodiču, detaljnije ćemo objasniti što su prihodi i rashodi jedinice lokalne samouprave, kako se donosi proračun, te kako građani mogu sudjelovati u donošenju odluka o proračunu.</a:t>
            </a:r>
          </a:p>
          <a:p>
            <a:pPr marL="0" indent="0">
              <a:buNone/>
            </a:pPr>
            <a:endParaRPr lang="hr-H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709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D20C7-5CD7-998D-F25B-5A8C91E17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Prihodi jedinice lokalne samouprave su novčani iznosi koje JLP(R)S prikuplja od poreza, naknada, prihoda od imovine, dotacija, zajmova i drugih izvora. Rashodi i izdaci su novčani iznosi koje JLP(R)S troši na izvršenje svojih zadaća, kao što su održavanje komunalne infrastrukture, socijalna skrb, obrazovanje, kultura i sport.</a:t>
            </a:r>
          </a:p>
          <a:p>
            <a:r>
              <a:rPr lang="hr-H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Proračun JLP(R)S donosi se na temelju zakonskih propisa, uz sudjelovanje građana i javnosti. Proračun se priprema i usvaja za jednu kalendarsku godinu. Postupak donošenja proračuna sastoji se od nekoliko koraka, uključujući izradu nacrta proračuna, javnu raspravu, izmjene i dopune te usvajanje konačnog proračuna.</a:t>
            </a:r>
          </a:p>
          <a:p>
            <a:pPr marL="0" indent="0">
              <a:buNone/>
            </a:pPr>
            <a:endParaRPr lang="hr-H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57656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58225-A4F4-C568-A7DB-33FD7062A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178" y="462844"/>
            <a:ext cx="10721622" cy="5714119"/>
          </a:xfrm>
        </p:spPr>
        <p:txBody>
          <a:bodyPr>
            <a:normAutofit/>
          </a:bodyPr>
          <a:lstStyle/>
          <a:p>
            <a:r>
              <a:rPr lang="hr-H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Prije donošenja proračuna, načelnik jedinice lokalne samouprave izrađuje nacrt proračuna koji uključuje procjenu prihoda i primanja te rashoda i izdataka za iduću proračunsku godinu.</a:t>
            </a:r>
          </a:p>
          <a:p>
            <a:pPr marL="0" indent="0">
              <a:buNone/>
            </a:pPr>
            <a:endParaRPr lang="hr-H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r-H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Nacrt proračuna se objavljuje na internetskim stranicama jedinice lokalne samouprave i dostavlja se na javno savjetovanje, tijelima jedinice lokalne samouprave, mjesnim odborima te drugim zainteresiranim stranama.</a:t>
            </a:r>
          </a:p>
          <a:p>
            <a:pPr marL="0" indent="0">
              <a:buNone/>
            </a:pPr>
            <a:endParaRPr lang="hr-H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r-H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Nakon što se provede javno savjetovanje, načelnik jedinice lokalne samouprave izrađuje konačni prijedlog proračuna koji se predlaže predstavničkom tijelu na usvajanje.</a:t>
            </a:r>
          </a:p>
          <a:p>
            <a:pPr marL="0" indent="0">
              <a:buNone/>
            </a:pPr>
            <a:endParaRPr lang="hr-H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594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2DADB-A212-27F0-8E1C-9A37617F6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067" y="1016000"/>
            <a:ext cx="10608733" cy="5160963"/>
          </a:xfrm>
        </p:spPr>
        <p:txBody>
          <a:bodyPr/>
          <a:lstStyle/>
          <a:p>
            <a:r>
              <a:rPr lang="hr-H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Predstavničko tijelo, odnosno Općinsko vijeće, razmatra prijedlog proračuna i donosi ga većinom glasova prisutnih vijećnika.</a:t>
            </a:r>
          </a:p>
          <a:p>
            <a:pPr marL="0" indent="0">
              <a:buNone/>
            </a:pPr>
            <a:endParaRPr lang="hr-H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r-H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Nakon donošenja proračuna, jedinica lokalne samouprave obvezna je provoditi ga u skladu s propisanim postupcima i načelima. Potrebno je izvještavati javnost o provedbi proračuna te objavljivati izvještaje o izvršenju proračuna na internetskim stranicama jedinice lokalne samouprave.</a:t>
            </a:r>
          </a:p>
          <a:p>
            <a:pPr marL="0" indent="0">
              <a:buNone/>
            </a:pPr>
            <a:endParaRPr lang="hr-H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09447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0BBCA-BC7F-8718-914B-540B8DA60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 nastavku su najvažniji programi i planirana sredstva za njihovo izvršenje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Javni red i sigurnost- 210.300,00€ </a:t>
            </a:r>
          </a:p>
          <a:p>
            <a:pPr marL="0" indent="0">
              <a:buNone/>
            </a:pPr>
            <a:r>
              <a:rPr lang="hr-HR" dirty="0"/>
              <a:t>Odnosi se na aktivnost Protupožarna i civilna zaštita</a:t>
            </a:r>
          </a:p>
          <a:p>
            <a:pPr marL="514350" indent="-514350">
              <a:buAutoNum type="arabicPeriod" startAt="2"/>
            </a:pPr>
            <a:r>
              <a:rPr lang="hr-HR" dirty="0"/>
              <a:t>Održavanje i izgradnja cesta, luka i javnih površina- 992.000,00€</a:t>
            </a:r>
          </a:p>
          <a:p>
            <a:pPr marL="0" indent="0">
              <a:buNone/>
            </a:pPr>
            <a:r>
              <a:rPr lang="hr-HR" dirty="0"/>
              <a:t>Odnosi se najvećim dijelom na izgradnju cesta i javnih površina</a:t>
            </a:r>
          </a:p>
          <a:p>
            <a:pPr marL="514350" indent="-514350">
              <a:buAutoNum type="arabicPeriod" startAt="3"/>
            </a:pPr>
            <a:r>
              <a:rPr lang="hr-HR" dirty="0"/>
              <a:t>Zaštita okoliša- 229.000,00€</a:t>
            </a:r>
          </a:p>
          <a:p>
            <a:pPr marL="0" indent="0">
              <a:buNone/>
            </a:pPr>
            <a:r>
              <a:rPr lang="hr-HR" dirty="0"/>
              <a:t>Odnosi se za čišćenje javnih površina, te na dezinsekciju i deratizaciju</a:t>
            </a:r>
          </a:p>
          <a:p>
            <a:pPr marL="514350" indent="-514350">
              <a:buFont typeface="+mj-lt"/>
              <a:buAutoNum type="arabicPeriod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73998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BDE130B-A364-EF81-2756-DED877DB9C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564444"/>
            <a:ext cx="10541000" cy="5612519"/>
          </a:xfrm>
        </p:spPr>
        <p:txBody>
          <a:bodyPr/>
          <a:lstStyle/>
          <a:p>
            <a:r>
              <a:rPr lang="hr-H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Rashodi poslovanja u 2023. godini iznose 3.887,880 €, dok u 2024. godini iznose 4.133,810 €. Ovo su rashodi koji se odnose na redovno poslovanje, poput plaća zaposlenika, troškova struje, vode i slično.</a:t>
            </a:r>
          </a:p>
          <a:p>
            <a:pPr marL="0" indent="0">
              <a:buNone/>
            </a:pPr>
            <a:endParaRPr lang="hr-H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r-H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Ukupni rashodi i izdaci su zbroj rashoda poslovanja i rashoda za nabavu nefinancijske imovine. U 2023. godini, ukupni rashodi i izdaci iznose 4.549,940 €, a u 2024. godini iznose 5.943,630 €.</a:t>
            </a:r>
          </a:p>
          <a:p>
            <a:pPr marL="0" indent="0">
              <a:buNone/>
            </a:pPr>
            <a:endParaRPr lang="hr-H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79525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7B7DDAA-238E-70D7-E1FD-5B10AC385E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3922" y="1895072"/>
            <a:ext cx="4550362" cy="4644623"/>
          </a:xfrm>
          <a:prstGeom prst="rect">
            <a:avLst/>
          </a:prstGeom>
        </p:spPr>
      </p:pic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2F2B440C-8C10-B085-16A8-49A015D1E3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664217"/>
              </p:ext>
            </p:extLst>
          </p:nvPr>
        </p:nvGraphicFramePr>
        <p:xfrm>
          <a:off x="6319777" y="2043112"/>
          <a:ext cx="5000263" cy="2771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08622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1C3F3-E8A0-1296-91F0-D717AFFE6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489" y="519289"/>
            <a:ext cx="10631311" cy="5657674"/>
          </a:xfrm>
        </p:spPr>
        <p:txBody>
          <a:bodyPr/>
          <a:lstStyle/>
          <a:p>
            <a:pPr marL="0" indent="0">
              <a:buNone/>
            </a:pPr>
            <a:endParaRPr lang="hr-H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Proračunski korisnici Općine Jelsa</a:t>
            </a:r>
          </a:p>
          <a:p>
            <a:endParaRPr lang="hr-H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hr-H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Korisnici lokalnih proračuna su institucije koje je osnovala</a:t>
            </a:r>
          </a:p>
          <a:p>
            <a:pPr marL="0" indent="0">
              <a:buNone/>
            </a:pPr>
            <a:r>
              <a:rPr lang="hr-H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lokalna jedinica te koje se većim dijelom financiraju iz</a:t>
            </a:r>
          </a:p>
          <a:p>
            <a:pPr marL="0" indent="0">
              <a:buNone/>
            </a:pPr>
            <a:r>
              <a:rPr lang="hr-H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lokalnog proračuna. Njihovi proračunski prihodi i rashodi</a:t>
            </a:r>
          </a:p>
          <a:p>
            <a:pPr marL="0" indent="0">
              <a:buNone/>
            </a:pPr>
            <a:r>
              <a:rPr lang="hr-H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sastavni su dio lokalnog proračuna.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71846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522</Words>
  <Application>Microsoft Office PowerPoint</Application>
  <PresentationFormat>Widescreen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Palatino Linotype</vt:lpstr>
      <vt:lpstr>Times New Roman</vt:lpstr>
      <vt:lpstr>Wingdings</vt:lpstr>
      <vt:lpstr>Office Theme</vt:lpstr>
      <vt:lpstr>   Općina Jelsa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Općina Jelsa</dc:title>
  <dc:creator>Frane Plenkovic</dc:creator>
  <cp:lastModifiedBy>Frane Plenkovic</cp:lastModifiedBy>
  <cp:revision>3</cp:revision>
  <dcterms:created xsi:type="dcterms:W3CDTF">2023-04-25T05:52:00Z</dcterms:created>
  <dcterms:modified xsi:type="dcterms:W3CDTF">2023-12-20T10:58:20Z</dcterms:modified>
</cp:coreProperties>
</file>